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58" r:id="rId4"/>
    <p:sldId id="257" r:id="rId5"/>
    <p:sldId id="260" r:id="rId6"/>
    <p:sldId id="261" r:id="rId7"/>
    <p:sldId id="268" r:id="rId8"/>
    <p:sldId id="269" r:id="rId9"/>
    <p:sldId id="270" r:id="rId10"/>
    <p:sldId id="272" r:id="rId11"/>
    <p:sldId id="273" r:id="rId12"/>
    <p:sldId id="271" r:id="rId13"/>
    <p:sldId id="274" r:id="rId14"/>
    <p:sldId id="262" r:id="rId15"/>
    <p:sldId id="263" r:id="rId16"/>
    <p:sldId id="264" r:id="rId17"/>
    <p:sldId id="265" r:id="rId18"/>
    <p:sldId id="266" r:id="rId19"/>
    <p:sldId id="267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27921-029D-4EB8-B061-6CC6E4349E43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BF0B9-5680-4A61-AD6C-89E18407CA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83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Config Management tools like Chef or Puppet are main way to leverage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6D91B-FC2F-4D0F-AC81-FDF7F61486F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16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8.png"/><Relationship Id="rId18" Type="http://schemas.openxmlformats.org/officeDocument/2006/relationships/image" Target="../media/image17.png"/><Relationship Id="rId3" Type="http://schemas.openxmlformats.org/officeDocument/2006/relationships/image" Target="../media/image61.png"/><Relationship Id="rId21" Type="http://schemas.openxmlformats.org/officeDocument/2006/relationships/image" Target="../media/image74.png"/><Relationship Id="rId7" Type="http://schemas.openxmlformats.org/officeDocument/2006/relationships/image" Target="../media/image64.png"/><Relationship Id="rId12" Type="http://schemas.openxmlformats.org/officeDocument/2006/relationships/image" Target="../media/image25.png"/><Relationship Id="rId17" Type="http://schemas.openxmlformats.org/officeDocument/2006/relationships/image" Target="../media/image72.png"/><Relationship Id="rId25" Type="http://schemas.openxmlformats.org/officeDocument/2006/relationships/image" Target="../media/image77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24" Type="http://schemas.openxmlformats.org/officeDocument/2006/relationships/image" Target="../media/image76.png"/><Relationship Id="rId5" Type="http://schemas.openxmlformats.org/officeDocument/2006/relationships/image" Target="../media/image42.png"/><Relationship Id="rId15" Type="http://schemas.openxmlformats.org/officeDocument/2006/relationships/image" Target="../media/image70.png"/><Relationship Id="rId23" Type="http://schemas.openxmlformats.org/officeDocument/2006/relationships/image" Target="../media/image16.png"/><Relationship Id="rId10" Type="http://schemas.openxmlformats.org/officeDocument/2006/relationships/image" Target="../media/image66.png"/><Relationship Id="rId19" Type="http://schemas.openxmlformats.org/officeDocument/2006/relationships/image" Target="../media/image22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7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81.png"/><Relationship Id="rId10" Type="http://schemas.openxmlformats.org/officeDocument/2006/relationships/image" Target="../media/image84.jpeg"/><Relationship Id="rId4" Type="http://schemas.openxmlformats.org/officeDocument/2006/relationships/image" Target="../media/image80.png"/><Relationship Id="rId9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646446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6" y="2146258"/>
            <a:ext cx="2300779" cy="1464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05" y="2146259"/>
            <a:ext cx="2565564" cy="1464463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41A9ECDF-332B-42AC-98F5-9907EF11C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140712"/>
            <a:ext cx="5584987" cy="12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ty Web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Katy Webb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Director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7" y="1329246"/>
            <a:ext cx="2803774" cy="55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a Hanc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tuServ_Lisa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Lisa Hancock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tuServ Business Development Director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7" y="1329246"/>
            <a:ext cx="2803774" cy="55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0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Hannah </a:t>
            </a:r>
            <a:r>
              <a:rPr lang="en-GB" sz="6000" dirty="0" err="1">
                <a:solidFill>
                  <a:schemeClr val="bg1"/>
                </a:solidFill>
                <a:latin typeface="+mj-lt"/>
              </a:rPr>
              <a:t>Ackroyd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2" y="1565021"/>
            <a:ext cx="1943498" cy="50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4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@W4050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13777" y="3575070"/>
            <a:ext cx="336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adawson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5233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Dawson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IT Manager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</a:t>
            </a:r>
            <a:r>
              <a:rPr lang="en-GB" sz="2400" baseline="0" dirty="0">
                <a:solidFill>
                  <a:schemeClr val="bg1"/>
                </a:solidFill>
                <a:latin typeface="+mn-lt"/>
              </a:rPr>
              <a:t> MVP (Office Servers and Services)</a:t>
            </a:r>
            <a:endParaRPr lang="en-GB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60" y="3577896"/>
            <a:ext cx="327088" cy="327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404132" y="1651763"/>
            <a:ext cx="2392020" cy="50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2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30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7769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29822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Haynes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52" y="3577896"/>
            <a:ext cx="327088" cy="327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3" y="1812764"/>
            <a:ext cx="1941122" cy="46948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</p:txBody>
      </p:sp>
    </p:spTree>
    <p:extLst>
      <p:ext uri="{BB962C8B-B14F-4D97-AF65-F5344CB8AC3E}">
        <p14:creationId xmlns:p14="http://schemas.microsoft.com/office/powerpoint/2010/main" val="2513861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oshua Whit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Hancock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" y="953714"/>
            <a:ext cx="2994216" cy="59042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Development Director</a:t>
            </a:r>
          </a:p>
        </p:txBody>
      </p:sp>
    </p:spTree>
    <p:extLst>
      <p:ext uri="{BB962C8B-B14F-4D97-AF65-F5344CB8AC3E}">
        <p14:creationId xmlns:p14="http://schemas.microsoft.com/office/powerpoint/2010/main" val="3112261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34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rikhepworth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50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rhepworth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97726" y="3577228"/>
            <a:ext cx="147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Rik</a:t>
            </a:r>
            <a:r>
              <a:rPr lang="en-GB" sz="6000" baseline="0" dirty="0">
                <a:solidFill>
                  <a:schemeClr val="bg1"/>
                </a:solidFill>
                <a:latin typeface="+mj-lt"/>
              </a:rPr>
              <a:t> Hepworth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Consultancy Services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756983"/>
            <a:ext cx="2699120" cy="4822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3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86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RobertHogg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4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blogs.blackmarble.co.uk/blogs/boss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6565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Hogg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Managing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Regional Director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6" y="1967594"/>
            <a:ext cx="2883998" cy="47150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80" y="5524694"/>
            <a:ext cx="2754680" cy="5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6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5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richardfennell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rfennell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25449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Richard Fennell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(Visual Studio and Development Technologies)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8" y="1560655"/>
            <a:ext cx="1986927" cy="51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5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5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jamesemann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jmann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25449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James Mann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Consultant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(AI)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6DDFE-F540-429C-9A81-E14470E97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5" y="1060418"/>
            <a:ext cx="2878546" cy="57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360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Simon Parr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7E57AC-7D4C-420C-A6E4-FA193B6EC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25" y="1280208"/>
            <a:ext cx="3859948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0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Ian Thompson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E6CE0-DE0D-43C0-AF2E-FCF7D83F1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4" y="1527399"/>
            <a:ext cx="1670405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83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472432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74783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46308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Layla Copsey</a:t>
            </a:r>
            <a:endParaRPr lang="en-GB" sz="36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46308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Senior Designer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981584" y="3770735"/>
            <a:ext cx="3847424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Andrew Davidson</a:t>
            </a:r>
            <a:endParaRPr lang="en-GB" sz="36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81585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 Consultant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72AA31-EA38-4449-9D24-FD1DA472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" y="1212550"/>
            <a:ext cx="2911611" cy="5741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6EFB5A-DC0B-4F26-95C4-8432F4B2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40" y="1235968"/>
            <a:ext cx="2899735" cy="57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Cather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4100304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300" dirty="0"/>
              <a:t>Catherine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Wheeler-Osman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5" y="1687484"/>
            <a:ext cx="3659890" cy="517051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95894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7555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Am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Amy Gwyther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69" y="1872176"/>
            <a:ext cx="2174802" cy="501877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797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Ka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Katy Webb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85" y="1573426"/>
            <a:ext cx="2679944" cy="528457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Director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8923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Lis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Lisa Hancock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85" y="1573426"/>
            <a:ext cx="2679943" cy="528457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tuServ Business Development Director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0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Hanna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Hannah </a:t>
            </a:r>
            <a:r>
              <a:rPr lang="en-US" sz="3300" dirty="0" err="1"/>
              <a:t>Ackroyd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88" y="1894299"/>
            <a:ext cx="1843686" cy="477992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867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6082" r="21572"/>
          <a:stretch/>
        </p:blipFill>
        <p:spPr>
          <a:xfrm>
            <a:off x="0" y="285224"/>
            <a:ext cx="12192000" cy="6301630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07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Mar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08A412A-6749-4A07-B521-4B0ACA9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88F45D-EC5F-4F03-8A24-11601848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6143"/>
            <a:ext cx="8050876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/>
              <a:t>Fifth level</a:t>
            </a:r>
            <a:endParaRPr lang="en-GB" dirty="0"/>
          </a:p>
        </p:txBody>
      </p:sp>
      <p:pic>
        <p:nvPicPr>
          <p:cNvPr id="28" name="Picture 2" descr="C:\Users\Boss\Pictures\TECHED\boss1.jpg">
            <a:extLst>
              <a:ext uri="{FF2B5EF4-FFF2-40B4-BE49-F238E27FC236}">
                <a16:creationId xmlns:a16="http://schemas.microsoft.com/office/drawing/2014/main" id="{C27901F1-BCE2-410E-A069-F4418BE4CF7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/>
          <a:srcRect b="17900"/>
          <a:stretch/>
        </p:blipFill>
        <p:spPr bwMode="auto">
          <a:xfrm>
            <a:off x="9003323" y="3126188"/>
            <a:ext cx="2757548" cy="346804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226235-520D-41EE-982D-55F883CB1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920" b="77521" l="56235" r="623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8" t="70095" r="36861" b="21654"/>
          <a:stretch/>
        </p:blipFill>
        <p:spPr>
          <a:xfrm>
            <a:off x="10473321" y="5545747"/>
            <a:ext cx="294198" cy="3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0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15" y="3579541"/>
            <a:ext cx="8084635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459259"/>
            <a:ext cx="8084635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68719" y="2538297"/>
            <a:ext cx="1939059" cy="382905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3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7422" y="1180866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2015 – Public Sector and National Security, and Microsoft Partner of the Year 2016 – Developer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Video on Demand – Demand 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7421" y="3802512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Devices and Deployment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2015 – Windows 8 Custom App Developer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DX Eco System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6749" y="1171324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Lifecycle Management and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6748" y="3802510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/>
        </p:nvSpPr>
        <p:spPr bwMode="auto">
          <a:xfrm>
            <a:off x="8046749" y="434317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/>
        </p:nvSpPr>
        <p:spPr bwMode="auto">
          <a:xfrm>
            <a:off x="472375" y="442006"/>
            <a:ext cx="368217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/>
        </p:nvSpPr>
        <p:spPr bwMode="auto">
          <a:xfrm>
            <a:off x="4261701" y="434317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376" y="1180867"/>
          <a:ext cx="3682176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28" y="34855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3AC88-7478-4EF9-B5C2-28CAC94C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79" y="35091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31" y="355669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375" y="3802511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Platform, Application Integration, and Intelligent Systems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0" y="5397308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9" y="5843508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21" y="5959563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51" y="5976722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51"/>
          <a:stretch/>
        </p:blipFill>
        <p:spPr>
          <a:xfrm>
            <a:off x="2170042" y="1707570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815" y="4338722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775"/>
          <a:stretch/>
        </p:blipFill>
        <p:spPr>
          <a:xfrm>
            <a:off x="2095340" y="4587691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3" y="2906085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/>
        </p:nvGrpSpPr>
        <p:grpSpPr>
          <a:xfrm>
            <a:off x="9490845" y="1722088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329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28DF7B-B6D9-4E7B-81DA-C7D7FC6C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9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/>
        </p:nvSpPr>
        <p:spPr bwMode="auto">
          <a:xfrm>
            <a:off x="8013497" y="1424218"/>
            <a:ext cx="3571699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/>
        </p:nvSpPr>
        <p:spPr bwMode="auto">
          <a:xfrm>
            <a:off x="622359" y="1431907"/>
            <a:ext cx="3571699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/>
        </p:nvSpPr>
        <p:spPr bwMode="auto">
          <a:xfrm>
            <a:off x="4315347" y="1424218"/>
            <a:ext cx="3571699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1171"/>
              </p:ext>
            </p:extLst>
          </p:nvPr>
        </p:nvGraphicFramePr>
        <p:xfrm>
          <a:off x="617479" y="2179171"/>
          <a:ext cx="3571699" cy="4188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1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81964"/>
              </p:ext>
            </p:extLst>
          </p:nvPr>
        </p:nvGraphicFramePr>
        <p:xfrm>
          <a:off x="4315347" y="2171132"/>
          <a:ext cx="3571699" cy="419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4196342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  <a:endParaRPr lang="en-US" sz="1400" b="1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 applications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Holisitic view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 cost and delivery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71423" y="4907058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4093"/>
              </p:ext>
            </p:extLst>
          </p:nvPr>
        </p:nvGraphicFramePr>
        <p:xfrm>
          <a:off x="8013497" y="2166203"/>
          <a:ext cx="3571699" cy="419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4196342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69" y="5108553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6920" y="891529"/>
            <a:ext cx="3636647" cy="4663102"/>
            <a:chOff x="-248188" y="1115028"/>
            <a:chExt cx="3636647" cy="4663102"/>
          </a:xfrm>
        </p:grpSpPr>
        <p:pic>
          <p:nvPicPr>
            <p:cNvPr id="3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929711" y="5259853"/>
              <a:ext cx="1276847" cy="518277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-248188" y="4167022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Robert Hogg</a:t>
              </a:r>
            </a:p>
            <a:p>
              <a:pPr algn="ctr"/>
              <a:r>
                <a:rPr lang="en-GB" sz="1600" dirty="0"/>
                <a:t>Managing Director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2046" y="1115028"/>
              <a:ext cx="2364206" cy="2930044"/>
              <a:chOff x="332046" y="1105503"/>
              <a:chExt cx="2364206" cy="293004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65942" y="3556310"/>
                <a:ext cx="1808386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Integration</a:t>
                </a:r>
                <a:endParaRPr lang="en-GB" sz="28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endParaRPr>
              </a:p>
            </p:txBody>
          </p:sp>
          <p:pic>
            <p:nvPicPr>
              <p:cNvPr id="7" name="Picture 4" descr="C:\Users\Lauren\Documents\Black Marble\Artwork\Staff Members\Headshots\256px\boss_25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2046" y="1105503"/>
                <a:ext cx="2364206" cy="236420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7332260" y="892235"/>
            <a:ext cx="4618671" cy="4662396"/>
            <a:chOff x="2456134" y="1115733"/>
            <a:chExt cx="4618671" cy="4662396"/>
          </a:xfrm>
        </p:grpSpPr>
        <p:sp>
          <p:nvSpPr>
            <p:cNvPr id="9" name="Rectangle 8"/>
            <p:cNvSpPr/>
            <p:nvPr/>
          </p:nvSpPr>
          <p:spPr>
            <a:xfrm>
              <a:off x="2456134" y="4167022"/>
              <a:ext cx="4618671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Richard Fennell</a:t>
              </a:r>
            </a:p>
            <a:p>
              <a:pPr algn="ctr"/>
              <a:r>
                <a:rPr lang="en-GB" sz="1600" dirty="0"/>
                <a:t>Engineering Director</a:t>
              </a:r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06834" y="1115733"/>
              <a:ext cx="3117270" cy="2929339"/>
              <a:chOff x="3206834" y="1105503"/>
              <a:chExt cx="3117270" cy="292933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206834" y="3555605"/>
                <a:ext cx="3117270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Visual Studio (ALM)</a:t>
                </a:r>
              </a:p>
            </p:txBody>
          </p:sp>
          <p:pic>
            <p:nvPicPr>
              <p:cNvPr id="13" name="Picture 5" descr="C:\Users\Lauren\Documents\Black Marble\Artwork\Staff Members\Headshots\256px\richard_25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548641" y="1105503"/>
                <a:ext cx="2420849" cy="2420850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127045" y="5259852"/>
              <a:ext cx="1276847" cy="518277"/>
            </a:xfrm>
            <a:prstGeom prst="rect">
              <a:avLst/>
            </a:prstGeom>
            <a:noFill/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34" y="5686106"/>
            <a:ext cx="2089415" cy="51237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65698" y="1057064"/>
            <a:ext cx="3333492" cy="4512041"/>
            <a:chOff x="5159705" y="1266088"/>
            <a:chExt cx="3333492" cy="451204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296" b="-1"/>
            <a:stretch/>
          </p:blipFill>
          <p:spPr>
            <a:xfrm>
              <a:off x="5512187" y="1266088"/>
              <a:ext cx="2512633" cy="229377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288545" y="3565835"/>
              <a:ext cx="1075813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Azure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59705" y="4167022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Rik Hepworth</a:t>
              </a:r>
            </a:p>
            <a:p>
              <a:pPr algn="ctr"/>
              <a:r>
                <a:rPr lang="en-GB" sz="1600" dirty="0"/>
                <a:t>Consultancy Services Director</a:t>
              </a:r>
            </a:p>
            <a:p>
              <a:pPr algn="ctr"/>
              <a:r>
                <a:rPr lang="en-GB" sz="1600" dirty="0"/>
                <a:t>BSc (Hons) MBCS CITP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9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188027" y="5259852"/>
              <a:ext cx="1276847" cy="5182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17328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201671" y="1270322"/>
            <a:ext cx="3636647" cy="4520031"/>
            <a:chOff x="8731294" y="1258098"/>
            <a:chExt cx="3636647" cy="45200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3"/>
            <a:stretch/>
          </p:blipFill>
          <p:spPr>
            <a:xfrm>
              <a:off x="9685488" y="1258098"/>
              <a:ext cx="1713717" cy="230176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100148" y="3565835"/>
              <a:ext cx="2898941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Windows Platform</a:t>
              </a:r>
              <a:endParaRPr lang="en-GB" sz="2800" b="1" dirty="0">
                <a:solidFill>
                  <a:srgbClr val="21B9EC"/>
                </a:solidFill>
                <a:latin typeface="Segoe" pitchFamily="34" charset="0"/>
                <a:cs typeface="Segoe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31294" y="4167022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Croft</a:t>
              </a:r>
            </a:p>
            <a:p>
              <a:pPr algn="ctr"/>
              <a:r>
                <a:rPr lang="en-GB" sz="1600" dirty="0"/>
                <a:t>Software Developer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MBCS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9911194" y="5259852"/>
              <a:ext cx="1276847" cy="518277"/>
            </a:xfrm>
            <a:prstGeom prst="rect">
              <a:avLst/>
            </a:prstGeom>
            <a:noFill/>
          </p:spPr>
        </p:pic>
      </p:grpSp>
      <p:grpSp>
        <p:nvGrpSpPr>
          <p:cNvPr id="7" name="Group 6"/>
          <p:cNvGrpSpPr/>
          <p:nvPr/>
        </p:nvGrpSpPr>
        <p:grpSpPr>
          <a:xfrm>
            <a:off x="3583000" y="1133685"/>
            <a:ext cx="4618671" cy="4656668"/>
            <a:chOff x="302936" y="1121461"/>
            <a:chExt cx="4618671" cy="4656668"/>
          </a:xfrm>
        </p:grpSpPr>
        <p:grpSp>
          <p:nvGrpSpPr>
            <p:cNvPr id="8" name="Group 7"/>
            <p:cNvGrpSpPr/>
            <p:nvPr/>
          </p:nvGrpSpPr>
          <p:grpSpPr>
            <a:xfrm>
              <a:off x="302936" y="3565835"/>
              <a:ext cx="4618671" cy="2212294"/>
              <a:chOff x="2456134" y="3565835"/>
              <a:chExt cx="4618671" cy="221229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456134" y="4167022"/>
                <a:ext cx="4618671" cy="910124"/>
              </a:xfrm>
              <a:prstGeom prst="rect">
                <a:avLst/>
              </a:prstGeom>
            </p:spPr>
            <p:txBody>
              <a:bodyPr wrap="square" lIns="108842" tIns="54421" rIns="108842" bIns="54421">
                <a:spAutoFit/>
              </a:bodyPr>
              <a:lstStyle/>
              <a:p>
                <a:pPr algn="ctr"/>
                <a:r>
                  <a:rPr lang="en-GB" sz="2000" b="1" dirty="0">
                    <a:latin typeface="Segoe" pitchFamily="34" charset="0"/>
                    <a:cs typeface="Segoe" pitchFamily="34" charset="0"/>
                  </a:rPr>
                  <a:t>Andy Dawson</a:t>
                </a:r>
              </a:p>
              <a:p>
                <a:pPr algn="ctr"/>
                <a:r>
                  <a:rPr lang="en-GB" sz="1600" dirty="0"/>
                  <a:t>IT Manager</a:t>
                </a:r>
              </a:p>
              <a:p>
                <a:pPr algn="ctr"/>
                <a:r>
                  <a:rPr lang="en-GB" sz="1600" dirty="0"/>
                  <a:t>PhD BEng (Hons) CEng </a:t>
                </a:r>
                <a:r>
                  <a:rPr lang="en-GB" sz="1600" dirty="0" err="1"/>
                  <a:t>MIMechE</a:t>
                </a:r>
                <a:endParaRPr lang="en-GB" sz="1600" dirty="0">
                  <a:latin typeface="Segoe" pitchFamily="34" charset="0"/>
                  <a:cs typeface="Segoe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618957" y="3565835"/>
                <a:ext cx="4293041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Office Servers and Services</a:t>
                </a:r>
              </a:p>
            </p:txBody>
          </p:sp>
          <p:pic>
            <p:nvPicPr>
              <p:cNvPr id="12" name="Picture 3" descr="C:\Users\Lauren\Documents\MVP_Logo_Kit\MVP Logo Kit\MVP_Horizontal_BlueOnly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4127045" y="5259852"/>
                <a:ext cx="1276847" cy="518277"/>
              </a:xfrm>
              <a:prstGeom prst="rect">
                <a:avLst/>
              </a:prstGeom>
              <a:noFill/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071" y="1121461"/>
              <a:ext cx="2438400" cy="2438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53252" y="1064559"/>
            <a:ext cx="3333492" cy="4725794"/>
            <a:chOff x="348963" y="1106123"/>
            <a:chExt cx="3333492" cy="4725794"/>
          </a:xfrm>
        </p:grpSpPr>
        <p:sp>
          <p:nvSpPr>
            <p:cNvPr id="14" name="Rectangle 13"/>
            <p:cNvSpPr/>
            <p:nvPr/>
          </p:nvSpPr>
          <p:spPr>
            <a:xfrm>
              <a:off x="844971" y="3619623"/>
              <a:ext cx="2341481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Data Platform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8963" y="4220810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Mann</a:t>
              </a:r>
            </a:p>
            <a:p>
              <a:pPr algn="ctr"/>
              <a:r>
                <a:rPr lang="en-GB" sz="1600" dirty="0"/>
                <a:t>Senior Consultant</a:t>
              </a:r>
            </a:p>
            <a:p>
              <a:pPr algn="ctr"/>
              <a:r>
                <a:rPr lang="en-GB" sz="1600" dirty="0"/>
                <a:t>BSc (Hons) MBCS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377286" y="5313640"/>
              <a:ext cx="1276847" cy="518277"/>
            </a:xfrm>
            <a:prstGeom prst="rect">
              <a:avLst/>
            </a:prstGeom>
            <a:no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75" y="1106123"/>
              <a:ext cx="2338268" cy="2507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194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945C0A-B668-4EFB-88DD-20BBFDD5FBEC}"/>
              </a:ext>
            </a:extLst>
          </p:cNvPr>
          <p:cNvSpPr/>
          <p:nvPr/>
        </p:nvSpPr>
        <p:spPr>
          <a:xfrm>
            <a:off x="0" y="276726"/>
            <a:ext cx="12192000" cy="6300538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70C0"/>
              </a:gs>
              <a:gs pos="66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Fireworks in the sky&#10;&#10;Description generated with high confidence">
            <a:extLst>
              <a:ext uri="{FF2B5EF4-FFF2-40B4-BE49-F238E27FC236}">
                <a16:creationId xmlns:a16="http://schemas.microsoft.com/office/drawing/2014/main" id="{DA53B7F2-76C5-4197-A9BE-68EECBD24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8" r="23197"/>
          <a:stretch/>
        </p:blipFill>
        <p:spPr>
          <a:xfrm>
            <a:off x="6758304" y="276726"/>
            <a:ext cx="5433696" cy="5616992"/>
          </a:xfrm>
          <a:prstGeom prst="rect">
            <a:avLst/>
          </a:prstGeom>
        </p:spPr>
      </p:pic>
      <p:pic>
        <p:nvPicPr>
          <p:cNvPr id="20" name="Picture 19" descr="A picture containing fireworks, outdoor object&#10;&#10;Description generated with very high confidence">
            <a:extLst>
              <a:ext uri="{FF2B5EF4-FFF2-40B4-BE49-F238E27FC236}">
                <a16:creationId xmlns:a16="http://schemas.microsoft.com/office/drawing/2014/main" id="{8E2852E2-3638-4429-97D2-8441B3884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9"/>
          <a:stretch/>
        </p:blipFill>
        <p:spPr>
          <a:xfrm>
            <a:off x="3983784" y="2326894"/>
            <a:ext cx="4683556" cy="4247916"/>
          </a:xfrm>
          <a:prstGeom prst="rect">
            <a:avLst/>
          </a:prstGeom>
        </p:spPr>
      </p:pic>
      <p:pic>
        <p:nvPicPr>
          <p:cNvPr id="21" name="Picture 20" descr="A picture containing fireworks, outdoor object&#10;&#10;Description generated with very high confidence">
            <a:extLst>
              <a:ext uri="{FF2B5EF4-FFF2-40B4-BE49-F238E27FC236}">
                <a16:creationId xmlns:a16="http://schemas.microsoft.com/office/drawing/2014/main" id="{7534E2FB-3D70-42A4-B099-7AD5C7C25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b="17230"/>
          <a:stretch/>
        </p:blipFill>
        <p:spPr>
          <a:xfrm>
            <a:off x="-178643" y="276726"/>
            <a:ext cx="5774148" cy="6300538"/>
          </a:xfrm>
          <a:prstGeom prst="rect">
            <a:avLst/>
          </a:prstGeom>
        </p:spPr>
      </p:pic>
      <p:pic>
        <p:nvPicPr>
          <p:cNvPr id="22" name="Picture 21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35D17530-C4BB-4C87-83C2-3077DB0F9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/>
          <a:stretch/>
        </p:blipFill>
        <p:spPr>
          <a:xfrm>
            <a:off x="-1" y="403789"/>
            <a:ext cx="11130649" cy="23759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1AD59B-BC5D-4238-8B24-991BBEED52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7" b="35783"/>
          <a:stretch/>
        </p:blipFill>
        <p:spPr>
          <a:xfrm>
            <a:off x="325111" y="1703575"/>
            <a:ext cx="5067473" cy="48687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4925A8-F6E0-41AC-8B6D-5B29B893B7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9" b="27203"/>
          <a:stretch/>
        </p:blipFill>
        <p:spPr>
          <a:xfrm>
            <a:off x="5774149" y="1847604"/>
            <a:ext cx="6417852" cy="47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0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nical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5080002"/>
            <a:ext cx="12192000" cy="1520922"/>
          </a:xfrm>
          <a:prstGeom prst="rect">
            <a:avLst/>
          </a:prstGeom>
          <a:solidFill>
            <a:srgbClr val="21B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870B349A-7CB5-4E78-81B9-FD72FF5A2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" y="1489825"/>
            <a:ext cx="1981046" cy="3723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9E670-C147-4C5E-A444-F2F1E35B5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511" y="1921374"/>
            <a:ext cx="1727198" cy="3367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B00B0-3A9C-4769-B447-10655E8B2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36" y="1807270"/>
            <a:ext cx="1359981" cy="3359953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0" y="5080002"/>
            <a:ext cx="12192000" cy="1520922"/>
          </a:xfrm>
          <a:prstGeom prst="rect">
            <a:avLst/>
          </a:prstGeom>
          <a:solidFill>
            <a:srgbClr val="21B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72" y="588458"/>
            <a:ext cx="1343238" cy="922295"/>
          </a:xfrm>
          <a:prstGeom prst="rect">
            <a:avLst/>
          </a:prstGeom>
        </p:spPr>
      </p:pic>
      <p:pic>
        <p:nvPicPr>
          <p:cNvPr id="19" name="Picture 2" descr="http://www.mhalliday.co.uk/wp/wp-content/uploads/2014/09/mbcs-logo-colour-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35" y="532783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www.gbbuk.com/wp-content/uploads/2012/10/CharteredEngineerC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83" y="614047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97" y="584687"/>
            <a:ext cx="597635" cy="9260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1" y="1399205"/>
            <a:ext cx="2174800" cy="40874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54" y="1395397"/>
            <a:ext cx="2154908" cy="424925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41" y="2820735"/>
            <a:ext cx="2123341" cy="41870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4" y="1489825"/>
            <a:ext cx="1996758" cy="393740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05" y="1351166"/>
            <a:ext cx="2011915" cy="3967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69" y="1399205"/>
            <a:ext cx="2016595" cy="397651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06" y="1489825"/>
            <a:ext cx="1481825" cy="39282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66" y="3070728"/>
            <a:ext cx="1988037" cy="39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96" y="3070729"/>
            <a:ext cx="1992135" cy="39282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676" y="2866504"/>
            <a:ext cx="2112016" cy="41646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67" y="2950712"/>
            <a:ext cx="2052265" cy="404685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6123" r="23815"/>
          <a:stretch/>
        </p:blipFill>
        <p:spPr>
          <a:xfrm>
            <a:off x="9793172" y="1651339"/>
            <a:ext cx="1391468" cy="367181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47" y="2820735"/>
            <a:ext cx="1575578" cy="4176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94" y="2990373"/>
            <a:ext cx="2024189" cy="3991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87757-0190-4C3D-8070-04786BC899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64" y="3226777"/>
            <a:ext cx="1469377" cy="35538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9E2E99-D3FA-401C-A709-2A1082706A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54" y="2908067"/>
            <a:ext cx="2069859" cy="40815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7B9017-681B-4D34-9B11-7FBC6DB88A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18" y="2800267"/>
            <a:ext cx="2138907" cy="42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48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r="23720"/>
          <a:stretch/>
        </p:blipFill>
        <p:spPr>
          <a:xfrm>
            <a:off x="9176120" y="1687484"/>
            <a:ext cx="1838408" cy="51705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1" y="1872176"/>
            <a:ext cx="2174802" cy="50187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6" y="1573426"/>
            <a:ext cx="2679944" cy="52845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86" y="1840800"/>
            <a:ext cx="1843686" cy="4779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5" y="1370872"/>
            <a:ext cx="2799375" cy="552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8922" y="749260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Business Development Team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33536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44" y="1046295"/>
            <a:ext cx="2911611" cy="5741398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682246" y="4726108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Lauren Fear</a:t>
            </a:r>
            <a:endParaRPr lang="en-GB" sz="33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124833" y="4699267"/>
            <a:ext cx="3354031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Snr Graphic Designer</a:t>
            </a:r>
            <a:endParaRPr lang="en-GB" sz="2400" dirty="0">
              <a:latin typeface="+mn-l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682246" y="526738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Layla Copsey</a:t>
            </a:r>
            <a:endParaRPr lang="en-GB" sz="33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386861" y="5248848"/>
            <a:ext cx="3279218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Graphic Designer</a:t>
            </a:r>
            <a:endParaRPr lang="en-GB" sz="2400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82246" y="4181111"/>
            <a:ext cx="562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+mj-lt"/>
              </a:rPr>
              <a:t>Design Team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5" r="22527"/>
          <a:stretch/>
        </p:blipFill>
        <p:spPr>
          <a:xfrm>
            <a:off x="751320" y="1041336"/>
            <a:ext cx="2269376" cy="58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93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3" y="1027421"/>
            <a:ext cx="2899735" cy="571798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6297727" y="4731613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Andrew Davidson</a:t>
            </a:r>
            <a:endParaRPr lang="en-GB" sz="33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9841836" y="4713079"/>
            <a:ext cx="2261403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IT Consultant</a:t>
            </a:r>
            <a:endParaRPr lang="en-GB" sz="2400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97727" y="4146384"/>
            <a:ext cx="562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+mj-lt"/>
              </a:rPr>
              <a:t>IT Team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314353" y="5298308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Andy Dawson</a:t>
            </a:r>
            <a:endParaRPr lang="en-GB" sz="3300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9110290" y="5279774"/>
            <a:ext cx="2093697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IT Manager</a:t>
            </a:r>
            <a:endParaRPr lang="en-GB" sz="2400" dirty="0">
              <a:latin typeface="+mn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917694" y="1005824"/>
            <a:ext cx="2701710" cy="57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78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82666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40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48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3579541"/>
            <a:ext cx="10778731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5459259"/>
            <a:ext cx="10778731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0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4653611"/>
            <a:ext cx="10515600" cy="1730064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Citation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543340"/>
            <a:ext cx="10515600" cy="4002156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solidFill>
                  <a:srgbClr val="21B9E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174488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824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57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4204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81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986" y="3965863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5399735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052986" y="1766078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1" y="4616297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483862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3261845"/>
            <a:ext cx="1538342" cy="4322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4" y="966027"/>
            <a:ext cx="1881313" cy="6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60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60979" y="117067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sales@blackmarble.com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060442" y="971533"/>
            <a:ext cx="778780" cy="778778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/>
          <p:cNvGrpSpPr/>
          <p:nvPr/>
        </p:nvGrpSpPr>
        <p:grpSpPr>
          <a:xfrm>
            <a:off x="1209969" y="1208659"/>
            <a:ext cx="486359" cy="306635"/>
            <a:chOff x="1197690" y="1202458"/>
            <a:chExt cx="486359" cy="306635"/>
          </a:xfrm>
        </p:grpSpPr>
        <p:sp>
          <p:nvSpPr>
            <p:cNvPr id="37" name="Isosceles Triangle 36"/>
            <p:cNvSpPr/>
            <p:nvPr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23"/>
            <p:cNvSpPr/>
            <p:nvPr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497482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060979" y="1170679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blogs.blackmarble.co.uk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6" y="909046"/>
            <a:ext cx="770466" cy="8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19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406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26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</p:spTree>
    <p:extLst>
      <p:ext uri="{BB962C8B-B14F-4D97-AF65-F5344CB8AC3E}">
        <p14:creationId xmlns:p14="http://schemas.microsoft.com/office/powerpoint/2010/main" val="2355668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6901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513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3DEC-9043-418B-85B7-ACED94A50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B462E-D1BE-4ABB-84B3-BDF217F19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C3A3-46B6-4079-A2D8-70BC328E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F655-0E9C-4BD6-87DB-D1DC044BEB21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76598-CCBA-484A-880D-4D272571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50307-5DE3-4501-B014-E429A7BD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A3ED-4577-4623-A3FA-1DDA5368A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3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4" y="3569658"/>
            <a:ext cx="351848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486861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486861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LinkedIn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BMCatherine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8101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Catherine </a:t>
            </a:r>
          </a:p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Wheeler-Osman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945775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r="16968"/>
          <a:stretch/>
        </p:blipFill>
        <p:spPr>
          <a:xfrm>
            <a:off x="681643" y="1687484"/>
            <a:ext cx="2104083" cy="51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2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my Gwyth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Amy Gwyther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4" y="1723834"/>
            <a:ext cx="2209796" cy="50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-41502"/>
            <a:ext cx="12192000" cy="369332"/>
            <a:chOff x="0" y="932934"/>
            <a:chExt cx="12192000" cy="369332"/>
          </a:xfrm>
        </p:grpSpPr>
        <p:sp>
          <p:nvSpPr>
            <p:cNvPr id="8" name="Rectangle 7"/>
            <p:cNvSpPr/>
            <p:nvPr/>
          </p:nvSpPr>
          <p:spPr>
            <a:xfrm>
              <a:off x="0" y="969818"/>
              <a:ext cx="12192000" cy="29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2945" y="932934"/>
              <a:ext cx="216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+44 1274 300 175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77746" y="932934"/>
              <a:ext cx="2161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blackmarble.com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6575822"/>
            <a:ext cx="12192000" cy="291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05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0B81-B74C-4D74-B1FB-AD10B9D2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Friends don’t let friends do IaaS</a:t>
            </a:r>
          </a:p>
        </p:txBody>
      </p:sp>
    </p:spTree>
    <p:extLst>
      <p:ext uri="{BB962C8B-B14F-4D97-AF65-F5344CB8AC3E}">
        <p14:creationId xmlns:p14="http://schemas.microsoft.com/office/powerpoint/2010/main" val="2976554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1371-73D8-43B4-9018-BA4C2008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8942-23E7-4AC8-AA42-6C202A003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Resources are imported using the Import-</a:t>
            </a:r>
            <a:r>
              <a:rPr lang="en-GB" dirty="0" err="1"/>
              <a:t>DscResource</a:t>
            </a:r>
            <a:r>
              <a:rPr lang="en-GB" dirty="0"/>
              <a:t> cmdlet.</a:t>
            </a:r>
          </a:p>
          <a:p>
            <a:r>
              <a:rPr lang="en-GB" dirty="0"/>
              <a:t>All resources must be imported this way except the </a:t>
            </a:r>
            <a:r>
              <a:rPr lang="en-GB" dirty="0" err="1"/>
              <a:t>builtin</a:t>
            </a:r>
            <a:r>
              <a:rPr lang="en-GB" dirty="0"/>
              <a:t> </a:t>
            </a:r>
            <a:r>
              <a:rPr lang="en-GB" dirty="0" err="1"/>
              <a:t>PSDesiredStateConfiguration</a:t>
            </a:r>
            <a:r>
              <a:rPr lang="en-GB" dirty="0"/>
              <a:t> module.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D36C3-3E04-4358-8235-D1B1F5BE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7" y="3369393"/>
            <a:ext cx="9237846" cy="31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964E-0C94-4EE5-A49E-858B8A1F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1453-88CC-4295-8466-0DFB1BA7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58" y="1825625"/>
            <a:ext cx="4485736" cy="4351338"/>
          </a:xfrm>
        </p:spPr>
        <p:txBody>
          <a:bodyPr>
            <a:normAutofit/>
          </a:bodyPr>
          <a:lstStyle/>
          <a:p>
            <a:r>
              <a:rPr lang="en-GB" dirty="0"/>
              <a:t>Resources can depend on others to ensure correct order of execution.</a:t>
            </a:r>
          </a:p>
          <a:p>
            <a:r>
              <a:rPr lang="en-GB" dirty="0"/>
              <a:t>Unlike ARM templates the sequencing is always serial.</a:t>
            </a:r>
          </a:p>
          <a:p>
            <a:r>
              <a:rPr lang="en-GB" dirty="0"/>
              <a:t>Without any </a:t>
            </a:r>
            <a:r>
              <a:rPr lang="en-GB" dirty="0" err="1"/>
              <a:t>DependsOn</a:t>
            </a:r>
            <a:r>
              <a:rPr lang="en-GB" dirty="0"/>
              <a:t> the order of execution is the order in the configuration.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79298-152F-4E87-8A6D-1A441D6B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90" y="1610264"/>
            <a:ext cx="7078932" cy="48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86AB-291C-4517-AA6B-89738149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FCCC-589F-4C7E-9A33-BBBD56B1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7762" cy="4351338"/>
          </a:xfrm>
        </p:spPr>
        <p:txBody>
          <a:bodyPr/>
          <a:lstStyle/>
          <a:p>
            <a:r>
              <a:rPr lang="en-GB" dirty="0"/>
              <a:t>Configuration Data is a method for separating the “What” from the “Where”.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0FDFE-71A6-4D24-BD03-70842CE6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01" y="1546031"/>
            <a:ext cx="5695951" cy="4813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767C1-337C-4961-9BBD-88B64ED74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" y="4876800"/>
            <a:ext cx="57404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FF0-8237-49E6-BD08-9A4BA735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Generating a MOF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8A816-3645-474F-90EE-2C87960A2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03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3C10-59B9-4905-906F-0DE6D082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DSC?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856C-C5C4-4108-8334-62DB7714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Configurations are simple code files, so will be stored in source control</a:t>
            </a:r>
          </a:p>
          <a:p>
            <a:r>
              <a:rPr lang="en-GB" dirty="0"/>
              <a:t>Resources are PowerShell modules, either normal or class based</a:t>
            </a:r>
          </a:p>
          <a:p>
            <a:r>
              <a:rPr lang="en-GB" dirty="0"/>
              <a:t>Custom Resources are easy to write and publish</a:t>
            </a:r>
          </a:p>
          <a:p>
            <a:r>
              <a:rPr lang="en-GB" dirty="0"/>
              <a:t>A lot of resources already available via PowerShellGallery.com and </a:t>
            </a:r>
            <a:r>
              <a:rPr lang="en-GB" dirty="0" err="1"/>
              <a:t>github</a:t>
            </a:r>
            <a:endParaRPr lang="en-GB" dirty="0"/>
          </a:p>
          <a:p>
            <a:r>
              <a:rPr lang="en-GB" dirty="0"/>
              <a:t>Lots of documentation and blogs available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5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FEA2-F213-4DFA-BC4F-BBB6CBB7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is it used in Azure?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354B-4324-4843-A988-D62FE3BC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Extension on a VM</a:t>
            </a:r>
          </a:p>
          <a:p>
            <a:r>
              <a:rPr lang="en-GB" dirty="0"/>
              <a:t>Can be added using ARM Templates, PowerShell, Azure CLI or Portal</a:t>
            </a:r>
          </a:p>
          <a:p>
            <a:r>
              <a:rPr lang="en-GB" dirty="0"/>
              <a:t>Push or Pull configuration</a:t>
            </a:r>
          </a:p>
          <a:p>
            <a:pPr lvl="1"/>
            <a:r>
              <a:rPr lang="en-GB" dirty="0"/>
              <a:t>Push using zip file with configuration ps1 and resources</a:t>
            </a:r>
          </a:p>
          <a:p>
            <a:pPr lvl="1"/>
            <a:r>
              <a:rPr lang="en-GB" dirty="0"/>
              <a:t>Pull using Azure Automation or an on-</a:t>
            </a:r>
            <a:r>
              <a:rPr lang="en-GB" dirty="0" err="1"/>
              <a:t>prem</a:t>
            </a:r>
            <a:r>
              <a:rPr lang="en-GB" dirty="0"/>
              <a:t> pull server</a:t>
            </a:r>
          </a:p>
        </p:txBody>
      </p:sp>
    </p:spTree>
    <p:extLst>
      <p:ext uri="{BB962C8B-B14F-4D97-AF65-F5344CB8AC3E}">
        <p14:creationId xmlns:p14="http://schemas.microsoft.com/office/powerpoint/2010/main" val="354275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B3DB-966B-49C2-9557-27152A9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79CE-FCCF-4BED-A6BC-0A785FFE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 files and any resources are stored in a zip</a:t>
            </a:r>
          </a:p>
          <a:p>
            <a:r>
              <a:rPr lang="en-GB" dirty="0"/>
              <a:t>Zip stored somewhere accessible to Azure.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Useful for testing configurations or 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876379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5A7C-6B86-400A-984E-44D0737D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A660-7FD8-4DEF-8029-A7284E8AC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 compiled and </a:t>
            </a:r>
            <a:r>
              <a:rPr lang="en-GB" dirty="0" err="1"/>
              <a:t>mof</a:t>
            </a:r>
            <a:r>
              <a:rPr lang="en-GB" dirty="0"/>
              <a:t> stored on a Pull server</a:t>
            </a:r>
          </a:p>
          <a:p>
            <a:r>
              <a:rPr lang="en-GB" dirty="0"/>
              <a:t>Resources stored on a Pull server</a:t>
            </a:r>
          </a:p>
          <a:p>
            <a:r>
              <a:rPr lang="en-GB" dirty="0"/>
              <a:t>Azure Automation can be a pull server and is free for Azure VMs</a:t>
            </a:r>
          </a:p>
          <a:p>
            <a:r>
              <a:rPr lang="en-GB" dirty="0"/>
              <a:t>Register a node with a Pull server via ARM template/PowerShell/etc</a:t>
            </a:r>
          </a:p>
          <a:p>
            <a:endParaRPr lang="en-GB" dirty="0"/>
          </a:p>
          <a:p>
            <a:r>
              <a:rPr lang="en-GB" dirty="0"/>
              <a:t>Updated configurations automatically propagate to nodes at set intervals</a:t>
            </a:r>
          </a:p>
          <a:p>
            <a:r>
              <a:rPr lang="en-GB" dirty="0"/>
              <a:t>Reporting into OMS or other tools to see node status.</a:t>
            </a:r>
          </a:p>
        </p:txBody>
      </p:sp>
    </p:spTree>
    <p:extLst>
      <p:ext uri="{BB962C8B-B14F-4D97-AF65-F5344CB8AC3E}">
        <p14:creationId xmlns:p14="http://schemas.microsoft.com/office/powerpoint/2010/main" val="392977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A1CD-8B4A-4C10-9085-9860858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Azure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8C354-C4A7-4C4E-A3B2-11617084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55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DC22-9EFB-4F03-BE05-F8EEA1A7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1A3E3-F05D-4C46-ABF3-080E2FF7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2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65C7303-B529-4F73-8F11-AF8B177F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"/>
            <a:ext cx="12191996" cy="68554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AE8C1E2-6F3D-421E-AEEC-58E177C5B153}"/>
              </a:ext>
            </a:extLst>
          </p:cNvPr>
          <p:cNvSpPr txBox="1"/>
          <p:nvPr/>
        </p:nvSpPr>
        <p:spPr>
          <a:xfrm>
            <a:off x="5255660" y="107908"/>
            <a:ext cx="1002421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French PowerShell Saturday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3FD09911-639A-4418-A70E-26B03418CA43}"/>
              </a:ext>
            </a:extLst>
          </p:cNvPr>
          <p:cNvSpPr/>
          <p:nvPr/>
        </p:nvSpPr>
        <p:spPr>
          <a:xfrm>
            <a:off x="0" y="2561"/>
            <a:ext cx="4785649" cy="6855439"/>
          </a:xfrm>
          <a:prstGeom prst="rect">
            <a:avLst/>
          </a:pr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Isosceles Triangle 12">
            <a:extLst>
              <a:ext uri="{FF2B5EF4-FFF2-40B4-BE49-F238E27FC236}">
                <a16:creationId xmlns:a16="http://schemas.microsoft.com/office/drawing/2014/main" id="{1F458274-F48E-49EE-B3AC-80EE6E72A825}"/>
              </a:ext>
            </a:extLst>
          </p:cNvPr>
          <p:cNvSpPr/>
          <p:nvPr/>
        </p:nvSpPr>
        <p:spPr>
          <a:xfrm>
            <a:off x="4785649" y="0"/>
            <a:ext cx="3375589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270"/>
              <a:gd name="f9" fmla="+- 0 0 -180"/>
              <a:gd name="f10" fmla="+- 0 0 -90"/>
              <a:gd name="f11" fmla="abs f3"/>
              <a:gd name="f12" fmla="abs f4"/>
              <a:gd name="f13" fmla="abs f5"/>
              <a:gd name="f14" fmla="*/ f7 f0 1"/>
              <a:gd name="f15" fmla="*/ f8 f0 1"/>
              <a:gd name="f16" fmla="*/ f9 f0 1"/>
              <a:gd name="f17" fmla="*/ f10 f0 1"/>
              <a:gd name="f18" fmla="?: f11 f3 1"/>
              <a:gd name="f19" fmla="?: f12 f4 1"/>
              <a:gd name="f20" fmla="?: f13 f5 1"/>
              <a:gd name="f21" fmla="*/ f14 1 f2"/>
              <a:gd name="f22" fmla="*/ f15 1 f2"/>
              <a:gd name="f23" fmla="*/ f16 1 f2"/>
              <a:gd name="f24" fmla="*/ f17 1 f2"/>
              <a:gd name="f25" fmla="*/ f18 1 21600"/>
              <a:gd name="f26" fmla="*/ f19 1 21600"/>
              <a:gd name="f27" fmla="*/ 21600 f18 1"/>
              <a:gd name="f28" fmla="*/ 21600 f19 1"/>
              <a:gd name="f29" fmla="+- f21 0 f1"/>
              <a:gd name="f30" fmla="+- f22 0 f1"/>
              <a:gd name="f31" fmla="+- f23 0 f1"/>
              <a:gd name="f32" fmla="+- f24 0 f1"/>
              <a:gd name="f33" fmla="min f26 f25"/>
              <a:gd name="f34" fmla="*/ f27 1 f20"/>
              <a:gd name="f35" fmla="*/ f28 1 f20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7 f33 1"/>
              <a:gd name="f42" fmla="*/ f36 f33 1"/>
              <a:gd name="f43" fmla="*/ f39 1 2"/>
              <a:gd name="f44" fmla="*/ f40 1 2"/>
              <a:gd name="f45" fmla="*/ f40 f6 1"/>
              <a:gd name="f46" fmla="+- f6 f43 0"/>
              <a:gd name="f47" fmla="*/ f45 1 200000"/>
              <a:gd name="f48" fmla="*/ f45 1 100000"/>
              <a:gd name="f49" fmla="+- f47 f44 0"/>
              <a:gd name="f50" fmla="*/ f47 f33 1"/>
              <a:gd name="f51" fmla="*/ f46 f33 1"/>
              <a:gd name="f52" fmla="*/ f48 f33 1"/>
              <a:gd name="f53" fmla="*/ f49 f3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52" y="f38"/>
              </a:cxn>
              <a:cxn ang="f30">
                <a:pos x="f50" y="f51"/>
              </a:cxn>
              <a:cxn ang="f31">
                <a:pos x="f38" y="f41"/>
              </a:cxn>
              <a:cxn ang="f31">
                <a:pos x="f52" y="f41"/>
              </a:cxn>
              <a:cxn ang="f31">
                <a:pos x="f42" y="f41"/>
              </a:cxn>
              <a:cxn ang="f32">
                <a:pos x="f53" y="f51"/>
              </a:cxn>
            </a:cxnLst>
            <a:rect l="f50" t="f51" r="f53" b="f41"/>
            <a:pathLst>
              <a:path>
                <a:moveTo>
                  <a:pt x="f38" y="f41"/>
                </a:moveTo>
                <a:lnTo>
                  <a:pt x="f52" y="f38"/>
                </a:lnTo>
                <a:lnTo>
                  <a:pt x="f42" y="f41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35002" y="785533"/>
            <a:ext cx="1219199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solidFill>
                  <a:srgbClr val="FFFFFF"/>
                </a:solidFill>
                <a:latin typeface="Calibri"/>
              </a:rPr>
              <a:t>Merci à nos sponsors !!</a:t>
            </a:r>
            <a:endParaRPr lang="fr-FR" sz="36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2F9B91-1F9A-4976-85DC-DDE060E9D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66" y="1506937"/>
            <a:ext cx="2110966" cy="2110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BCC18D-5D32-43A3-9206-C1E5DE89C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2" y="3399784"/>
            <a:ext cx="3539774" cy="1769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0013F9-5164-476F-9180-B095AFB86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72" y="4951552"/>
            <a:ext cx="2454954" cy="13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2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0B7E16-B483-49BC-AD91-CBBF47B8B72B}"/>
              </a:ext>
            </a:extLst>
          </p:cNvPr>
          <p:cNvSpPr/>
          <p:nvPr/>
        </p:nvSpPr>
        <p:spPr>
          <a:xfrm>
            <a:off x="9251911" y="3429000"/>
            <a:ext cx="482757" cy="648883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37B05E0-9E0B-4F6B-98A1-6AFB639C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Chris Gardner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DAB664-193A-4871-8C82-77DA004B8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Contact Details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649C2D3-8259-42F5-9F1E-6B49C99DFE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 b="6786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1074DF-3CA8-4C6F-AA8F-ADA76BE55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@</a:t>
            </a:r>
            <a:r>
              <a:rPr lang="en-GB" sz="1800" dirty="0" err="1"/>
              <a:t>halbaradkenafin</a:t>
            </a:r>
            <a:endParaRPr lang="en-GB" sz="1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1B56A3-04E1-4884-AC26-A2E8DAC9EA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Chrislgardner.github.io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DDA0E6-461F-4BD9-899F-B4971D7F2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71596" y="3557290"/>
            <a:ext cx="2820403" cy="368300"/>
          </a:xfrm>
        </p:spPr>
        <p:txBody>
          <a:bodyPr>
            <a:noAutofit/>
          </a:bodyPr>
          <a:lstStyle/>
          <a:p>
            <a:r>
              <a:rPr lang="en-GB" sz="1800" dirty="0"/>
              <a:t>github.com/</a:t>
            </a:r>
            <a:r>
              <a:rPr lang="en-GB" sz="1800" dirty="0" err="1"/>
              <a:t>chrislgardner</a:t>
            </a:r>
            <a:endParaRPr lang="en-GB" sz="1800" dirty="0"/>
          </a:p>
        </p:txBody>
      </p:sp>
      <p:pic>
        <p:nvPicPr>
          <p:cNvPr id="9" name="Graphic 13">
            <a:extLst>
              <a:ext uri="{FF2B5EF4-FFF2-40B4-BE49-F238E27FC236}">
                <a16:creationId xmlns:a16="http://schemas.microsoft.com/office/drawing/2014/main" id="{963F7696-5FBE-451E-832F-AFD5D697A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184" y="3613020"/>
            <a:ext cx="307413" cy="3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931-0C83-4AF7-BD77-9269EFAF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Chris Gardner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DEB2-0CA7-4AB9-A9D4-C9B166B3A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DevOps and ALM consultant at Black Marble</a:t>
            </a:r>
          </a:p>
          <a:p>
            <a:r>
              <a:rPr lang="en-GB" dirty="0"/>
              <a:t>3+ Years PowerShell experience</a:t>
            </a:r>
          </a:p>
          <a:p>
            <a:r>
              <a:rPr lang="en-GB" dirty="0"/>
              <a:t>Spent the last year+ automating software builds and writing DSC</a:t>
            </a:r>
          </a:p>
          <a:p>
            <a:r>
              <a:rPr lang="en-GB" dirty="0"/>
              <a:t>Contribute to various DSC resources and maintain 1 of my own</a:t>
            </a:r>
          </a:p>
          <a:p>
            <a:r>
              <a:rPr lang="en-GB" dirty="0"/>
              <a:t>Usually found on Slack (PSUGUK and PowerShell)</a:t>
            </a:r>
          </a:p>
          <a:p>
            <a:endParaRPr lang="en-GB" dirty="0"/>
          </a:p>
          <a:p>
            <a:r>
              <a:rPr lang="en-GB" dirty="0"/>
              <a:t>https://www.github.com/ChrisLGardner </a:t>
            </a:r>
          </a:p>
        </p:txBody>
      </p:sp>
    </p:spTree>
    <p:extLst>
      <p:ext uri="{BB962C8B-B14F-4D97-AF65-F5344CB8AC3E}">
        <p14:creationId xmlns:p14="http://schemas.microsoft.com/office/powerpoint/2010/main" val="180479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16697F-C2E8-4469-A4F4-8A491E5F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0C8F08-5B75-4DA9-BC54-EAB85463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DSC</a:t>
            </a:r>
          </a:p>
          <a:p>
            <a:r>
              <a:rPr lang="en-GB" dirty="0"/>
              <a:t>How DSC works (briefly)</a:t>
            </a:r>
          </a:p>
          <a:p>
            <a:r>
              <a:rPr lang="en-GB" dirty="0"/>
              <a:t>Why use DSC</a:t>
            </a:r>
          </a:p>
          <a:p>
            <a:r>
              <a:rPr lang="en-GB" dirty="0"/>
              <a:t>How is it used in Azure</a:t>
            </a:r>
          </a:p>
          <a:p>
            <a:r>
              <a:rPr lang="en-GB" dirty="0"/>
              <a:t>Demos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72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9879-7B32-46C0-9505-9D41E3C2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DSC?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64830-1F69-48AB-9878-DE65DAB63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Desired State Configuration.</a:t>
            </a:r>
          </a:p>
          <a:p>
            <a:r>
              <a:rPr lang="en-GB" dirty="0"/>
              <a:t>Configuration management framework built on PowerShell</a:t>
            </a:r>
          </a:p>
          <a:p>
            <a:r>
              <a:rPr lang="en-GB" dirty="0"/>
              <a:t>Uses resources to handle configuration of parts of the system</a:t>
            </a:r>
          </a:p>
          <a:p>
            <a:r>
              <a:rPr lang="en-GB" dirty="0"/>
              <a:t>Configurations are PowerShell scripts</a:t>
            </a:r>
          </a:p>
        </p:txBody>
      </p:sp>
    </p:spTree>
    <p:extLst>
      <p:ext uri="{BB962C8B-B14F-4D97-AF65-F5344CB8AC3E}">
        <p14:creationId xmlns:p14="http://schemas.microsoft.com/office/powerpoint/2010/main" val="236094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2032-F17C-4213-A7E9-6E0E364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DSC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523DB-58D0-4ADA-A7B9-5A7EDE787CBA}"/>
              </a:ext>
            </a:extLst>
          </p:cNvPr>
          <p:cNvSpPr/>
          <p:nvPr/>
        </p:nvSpPr>
        <p:spPr>
          <a:xfrm>
            <a:off x="534837" y="1518249"/>
            <a:ext cx="1984075" cy="2392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Configuration.ps1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1CA47-B3EF-49EF-BBBE-F27C4746DA89}"/>
              </a:ext>
            </a:extLst>
          </p:cNvPr>
          <p:cNvSpPr/>
          <p:nvPr/>
        </p:nvSpPr>
        <p:spPr>
          <a:xfrm>
            <a:off x="4794848" y="1518249"/>
            <a:ext cx="2094781" cy="2392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Configuration.mof</a:t>
            </a:r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B1049D58-A9F7-4C6D-B8BA-63DE8A5C8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0098" y="1375913"/>
            <a:ext cx="2677064" cy="26770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63528E-E265-47CE-8C61-66015865187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18912" y="2714446"/>
            <a:ext cx="2275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AB804-B798-4AB2-AF0D-AC1D0D3CCB96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889629" y="2714445"/>
            <a:ext cx="209046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F8C199-556C-4838-814D-71354BF5685E}"/>
              </a:ext>
            </a:extLst>
          </p:cNvPr>
          <p:cNvSpPr txBox="1"/>
          <p:nvPr/>
        </p:nvSpPr>
        <p:spPr>
          <a:xfrm>
            <a:off x="2677782" y="2068114"/>
            <a:ext cx="195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CA2B3-5496-406F-8818-5DB98D8E9E1C}"/>
              </a:ext>
            </a:extLst>
          </p:cNvPr>
          <p:cNvSpPr txBox="1"/>
          <p:nvPr/>
        </p:nvSpPr>
        <p:spPr>
          <a:xfrm>
            <a:off x="7126137" y="2068114"/>
            <a:ext cx="195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44761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7738-53C6-49B5-9C44-86A16D1F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B365-5266-4272-874E-4111F1DE3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Special keyword “Configuration” and accept parameters like a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08997-53D2-41B1-A6AF-BBE21F9B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3" t="12714" b="13476"/>
          <a:stretch/>
        </p:blipFill>
        <p:spPr>
          <a:xfrm>
            <a:off x="2228581" y="3019244"/>
            <a:ext cx="7734838" cy="306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E5DB-9F82-41C3-BE24-727E42FA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76E1-9F0E-4846-8EFA-B9EAF6B3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2668" cy="4351338"/>
          </a:xfrm>
        </p:spPr>
        <p:txBody>
          <a:bodyPr/>
          <a:lstStyle/>
          <a:p>
            <a:r>
              <a:rPr lang="en-GB" dirty="0"/>
              <a:t>Each configuration can target 1 or more nodes using the “Node” keyword.</a:t>
            </a:r>
          </a:p>
          <a:p>
            <a:r>
              <a:rPr lang="en-GB" dirty="0"/>
              <a:t>Each named server will generate a </a:t>
            </a:r>
            <a:r>
              <a:rPr lang="en-GB" dirty="0" err="1"/>
              <a:t>mof</a:t>
            </a:r>
            <a:r>
              <a:rPr lang="en-GB" dirty="0"/>
              <a:t> file named for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F7589-4CB4-487A-97AD-38B69A99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60" y="1741638"/>
            <a:ext cx="56483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3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9EEE-09CF-49AC-984B-530240BB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DDD8-C48C-4BFD-8C2D-184C4F61C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7030" cy="4351338"/>
          </a:xfrm>
        </p:spPr>
        <p:txBody>
          <a:bodyPr/>
          <a:lstStyle/>
          <a:p>
            <a:r>
              <a:rPr lang="en-GB" dirty="0"/>
              <a:t>Resources are the method used to define how a specific aspect of the computer should be configured.</a:t>
            </a:r>
          </a:p>
          <a:p>
            <a:r>
              <a:rPr lang="en-GB" dirty="0"/>
              <a:t>Resources can configure anything as long as you can test its current state and set its state.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3ADCA-A7A5-4831-950E-D6DAF237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24" y="1690688"/>
            <a:ext cx="5472284" cy="470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785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Marbl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E63B46"/>
      </a:accent4>
      <a:accent5>
        <a:srgbClr val="293A49"/>
      </a:accent5>
      <a:accent6>
        <a:srgbClr val="1B72B7"/>
      </a:accent6>
      <a:hlink>
        <a:srgbClr val="1B72B7"/>
      </a:hlink>
      <a:folHlink>
        <a:srgbClr val="1B72B7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Marble" id="{75B3E660-E8BE-47C3-8315-4B87B32EF088}" vid="{3170194C-63B8-4D7F-A388-0DA4B51B9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BlackMarble</Template>
  <TotalTime>838</TotalTime>
  <Words>537</Words>
  <Application>Microsoft Office PowerPoint</Application>
  <PresentationFormat>Widescreen</PresentationFormat>
  <Paragraphs>82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Segoe</vt:lpstr>
      <vt:lpstr>Segoe UI</vt:lpstr>
      <vt:lpstr>Segoe UI Light</vt:lpstr>
      <vt:lpstr>Segoe UI Semibold</vt:lpstr>
      <vt:lpstr>BlackMarble</vt:lpstr>
      <vt:lpstr>Friends don’t let friends do IaaS</vt:lpstr>
      <vt:lpstr>PowerPoint Presentation</vt:lpstr>
      <vt:lpstr>Chris Gardner</vt:lpstr>
      <vt:lpstr>Agenda</vt:lpstr>
      <vt:lpstr>What is DSC?</vt:lpstr>
      <vt:lpstr>How DSC works</vt:lpstr>
      <vt:lpstr>Components of a Configuration</vt:lpstr>
      <vt:lpstr>Components of a Configuration</vt:lpstr>
      <vt:lpstr>Components of a Configuration</vt:lpstr>
      <vt:lpstr>Components of a Configuration</vt:lpstr>
      <vt:lpstr>Components of a Configuration</vt:lpstr>
      <vt:lpstr>Components of a Configuration</vt:lpstr>
      <vt:lpstr>Demo – Generating a MOF</vt:lpstr>
      <vt:lpstr>Why use DSC?</vt:lpstr>
      <vt:lpstr>How is it used in Azure?</vt:lpstr>
      <vt:lpstr>Push Configuration</vt:lpstr>
      <vt:lpstr>Pull Configuration</vt:lpstr>
      <vt:lpstr>Demo – Azure Automation</vt:lpstr>
      <vt:lpstr>Questions?</vt:lpstr>
      <vt:lpstr>Chris Gardner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Friends don’t let friends do IaaS</dc:title>
  <dc:creator>Chris Gardner</dc:creator>
  <cp:lastModifiedBy>Chris Gardner</cp:lastModifiedBy>
  <cp:revision>28</cp:revision>
  <dcterms:created xsi:type="dcterms:W3CDTF">2017-11-20T18:33:54Z</dcterms:created>
  <dcterms:modified xsi:type="dcterms:W3CDTF">2018-09-09T12:34:51Z</dcterms:modified>
</cp:coreProperties>
</file>